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84A48C-671A-B5CF-F38D-7379958A5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983622"/>
          </a:xfrm>
        </p:spPr>
        <p:txBody>
          <a:bodyPr/>
          <a:lstStyle/>
          <a:p>
            <a:r>
              <a:rPr lang="cs-CZ" sz="6600" b="1" i="0" dirty="0">
                <a:solidFill>
                  <a:srgbClr val="0070C0"/>
                </a:solidFill>
                <a:effectLst/>
                <a:latin typeface="Arial Rounded MT Bold" panose="020F0704030504030204" pitchFamily="34" charset="0"/>
              </a:rPr>
              <a:t>Eschatologie</a:t>
            </a:r>
            <a:endParaRPr lang="cs-CZ" sz="6600" b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F649C3E-F73B-7319-ECD0-A512EECB3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7162" y="3185963"/>
            <a:ext cx="9384632" cy="1856554"/>
          </a:xfrm>
        </p:spPr>
        <p:txBody>
          <a:bodyPr>
            <a:normAutofit/>
          </a:bodyPr>
          <a:lstStyle/>
          <a:p>
            <a:r>
              <a:rPr lang="cs-CZ" sz="5400" b="1" i="0" dirty="0">
                <a:solidFill>
                  <a:srgbClr val="C00000"/>
                </a:solidFill>
                <a:effectLst/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Nauka o posledních časech</a:t>
            </a:r>
            <a:endParaRPr lang="cs-CZ" sz="5400" b="1" dirty="0">
              <a:solidFill>
                <a:srgbClr val="C00000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98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A4C63E-7DE6-4594-D552-BF9F7E55E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b="1" kern="0" cap="all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 nastane Druhý příchod</a:t>
            </a:r>
            <a:br>
              <a:rPr lang="cs-CZ" sz="4400" b="1" kern="0" cap="all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400" b="1" kern="0" cap="all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Pána Ježíše  Krista?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FFFBF8-A496-5801-468E-C787E7490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338938"/>
            <a:ext cx="9601200" cy="3528461"/>
          </a:xfrm>
        </p:spPr>
        <p:txBody>
          <a:bodyPr/>
          <a:lstStyle/>
          <a:p>
            <a:r>
              <a:rPr lang="x-none" sz="32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Matouš 24:42</a:t>
            </a:r>
            <a:r>
              <a:rPr lang="cs-CZ" sz="32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-44 </a:t>
            </a:r>
            <a:r>
              <a:rPr lang="x-none" sz="32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Bděte tedy, protože nevíte, v který den váš Pán přijde</a:t>
            </a:r>
            <a:r>
              <a:rPr lang="x-none" sz="32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Uvažte přece: Kdyby hospodář věděl, v kterou noční dobu přijde zloděj, bděl by a zabránil by mu vloupat se do domu. Proto i vy </a:t>
            </a:r>
            <a:r>
              <a:rPr lang="x-none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buďte připraveni, </a:t>
            </a:r>
            <a:r>
              <a:rPr lang="x-none" sz="32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neboť Syn člověka přijde v hodinu, kdy se nenadějete.</a:t>
            </a:r>
            <a:endParaRPr lang="cs-CZ" sz="3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4213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B3D519-6A86-539E-B5B5-05035FD2A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800100"/>
            <a:ext cx="9601200" cy="132708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5400" b="1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PŘEHLED 4 ZÁKLADNÍCH ESCHATOLOGICKÝCH SMĚRŮ.</a:t>
            </a:r>
            <a:b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E4286C-82B9-A9D6-BBB7-F7FB87348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9335" y="2598821"/>
            <a:ext cx="7007192" cy="3792353"/>
          </a:xfrm>
        </p:spPr>
        <p:txBody>
          <a:bodyPr/>
          <a:lstStyle/>
          <a:p>
            <a:pPr algn="just"/>
            <a:r>
              <a:rPr lang="cs-CZ" sz="48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4800" b="1" kern="1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Premilénialismus</a:t>
            </a:r>
            <a:endParaRPr lang="cs-CZ" sz="4800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48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4800" b="1" kern="1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Amilénialismus</a:t>
            </a:r>
            <a:endParaRPr lang="cs-CZ" sz="4800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48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4800" b="1" kern="1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Postmilénialismus</a:t>
            </a:r>
            <a:endParaRPr lang="cs-CZ" sz="4800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48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4800" b="1" kern="1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Dispenzacionalismus</a:t>
            </a:r>
            <a:endParaRPr lang="cs-CZ" sz="4800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4616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D4816E-BAFF-46F5-AAEF-86B261AE8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2000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000" b="1" kern="10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PREMILÉNIALISMUS</a:t>
            </a:r>
            <a:b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F435DC-5C07-29F2-F932-8A2F000E2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3296" y="2286000"/>
            <a:ext cx="9711891" cy="3581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4000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Hlavní myšlenky </a:t>
            </a:r>
            <a:r>
              <a:rPr lang="cs-CZ" sz="4000" kern="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premilénialismu</a:t>
            </a:r>
            <a:r>
              <a:rPr lang="cs-CZ" sz="4000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je možno shrnout tak, že církev od doby letnic čeká na druhý příchod Krista. K tomuto příchodu dojde náhle a Kristus při svém příchodu ustanoví tisícileté království.</a:t>
            </a:r>
            <a:endParaRPr lang="cs-CZ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694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348091-C931-0BCE-DC0E-98657CA3A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6225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5400" b="1" kern="10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AMILÉNIALISMUS</a:t>
            </a:r>
            <a:b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A0F10F-F6BE-9155-3F59-8CA73B8CD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11680"/>
            <a:ext cx="9601200" cy="3855720"/>
          </a:xfrm>
        </p:spPr>
        <p:txBody>
          <a:bodyPr>
            <a:normAutofit fontScale="92500"/>
          </a:bodyPr>
          <a:lstStyle/>
          <a:p>
            <a:r>
              <a:rPr lang="cs-CZ" sz="4300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Samotná doba věku církve je zde chápána právě jako symbolické milénium mezi prvním a druhým příchodem Krista.</a:t>
            </a:r>
            <a:endParaRPr lang="cs-CZ" sz="4300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4300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Neočekává nastolení tisíciletého království na zemi. Milénium je symbolické.</a:t>
            </a:r>
            <a:endParaRPr lang="cs-CZ" sz="4300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3335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A379A6-42E9-3D78-C4DA-3DB69D20E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5400" b="1" kern="10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POSTMILÉNIALISMUS</a:t>
            </a:r>
            <a:b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B9E67C-6A24-8705-E576-E78812459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1048" y="2171700"/>
            <a:ext cx="9326880" cy="3695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 své podstatě </a:t>
            </a:r>
            <a:r>
              <a:rPr lang="cs-CZ" sz="4000" kern="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postmilénialismus</a:t>
            </a:r>
            <a:r>
              <a:rPr lang="cs-CZ" sz="4000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chápe milénium jako prodloužené a konečné období věku církve mezi prvním a druhým příchodem Krista, kdy dojde k christianizaci (pokřesťanštění) celých národů.</a:t>
            </a:r>
            <a:endParaRPr lang="cs-CZ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760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7717B6-8D98-01F4-5797-F9D036954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5850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5400" b="1" kern="10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DISPENZACIONALISMUS</a:t>
            </a:r>
            <a:br>
              <a:rPr lang="cs-CZ" sz="1800" kern="100" dirty="0"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</a:br>
            <a:endParaRPr lang="cs-CZ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5EF340-4292-E3DE-F527-C86C78D53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6295" y="1944303"/>
            <a:ext cx="9683013" cy="43987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to teologický systém, který zdůrazňuje doslovnou interpretaci biblických proroctví, </a:t>
            </a:r>
          </a:p>
          <a:p>
            <a:pPr marL="0" indent="0">
              <a:buNone/>
            </a:pPr>
            <a:r>
              <a:rPr lang="cs-CZ" sz="4000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rozeznává jasný rozdíl mezi Izraelem a církví </a:t>
            </a:r>
          </a:p>
          <a:p>
            <a:pPr marL="0" indent="0">
              <a:buNone/>
            </a:pPr>
            <a:r>
              <a:rPr lang="cs-CZ" sz="4000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také rozděluje Bibli do sedmí období, které nám Bible představuje.</a:t>
            </a:r>
            <a:endParaRPr lang="cs-CZ" sz="4000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1270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794E16-2849-0041-168E-D34A4D421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57202"/>
            <a:ext cx="9601200" cy="1515978"/>
          </a:xfrm>
        </p:spPr>
        <p:txBody>
          <a:bodyPr>
            <a:noAutofit/>
          </a:bodyPr>
          <a:lstStyle/>
          <a:p>
            <a:pPr algn="ctr"/>
            <a:r>
              <a:rPr lang="cs-CZ" sz="4800" b="1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Momentální stanovisko vedení AC </a:t>
            </a:r>
            <a:br>
              <a:rPr lang="cs-CZ" sz="4800" b="1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800" b="1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věci eschatologie.</a:t>
            </a:r>
            <a:endParaRPr lang="cs-CZ" sz="4800" dirty="0">
              <a:solidFill>
                <a:srgbClr val="00206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977DEF-417B-97F0-E8C0-5EC6D5CB6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07934"/>
            <a:ext cx="9601200" cy="440837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sz="3200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Tři základní aspekty:</a:t>
            </a:r>
          </a:p>
          <a:p>
            <a:pPr marL="0" indent="0">
              <a:buNone/>
            </a:pPr>
            <a:r>
              <a:rPr lang="cs-CZ" sz="4000" b="1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1) očekáváme druhý příchod Ježíše Krista na   </a:t>
            </a:r>
            <a:br>
              <a:rPr lang="cs-CZ" sz="4000" b="1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4000" b="1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tuto zem</a:t>
            </a:r>
            <a:br>
              <a:rPr lang="cs-CZ" sz="4000" b="1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4000" b="1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2) prvním Ježíšovým příchodem započalo Boží </a:t>
            </a:r>
            <a:br>
              <a:rPr lang="cs-CZ" sz="4000" b="1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4000" b="1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království na zemi</a:t>
            </a:r>
            <a:br>
              <a:rPr lang="cs-CZ" sz="4000" b="1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4000" b="1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3) věříme, že nastane tělesné vzkříšení všech </a:t>
            </a:r>
            <a:br>
              <a:rPr lang="cs-CZ" sz="4000" b="1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4000" b="1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lidí </a:t>
            </a:r>
            <a:br>
              <a:rPr lang="cs-CZ" sz="3200" kern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361139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7224B9-59E9-F439-675A-6A1C14F3A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17634"/>
            <a:ext cx="9601200" cy="904774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POUČENÍ PRO NÁS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49CD18-37ED-4787-7B46-50A7BE5CD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222408"/>
            <a:ext cx="9938085" cy="5120639"/>
          </a:xfrm>
        </p:spPr>
        <p:txBody>
          <a:bodyPr>
            <a:normAutofit/>
          </a:bodyPr>
          <a:lstStyle/>
          <a:p>
            <a:r>
              <a:rPr lang="cs-CZ" sz="35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Žijme v očekávání příchodu Pána Ježíše Krista!</a:t>
            </a:r>
            <a:endParaRPr lang="cs-CZ" sz="3500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35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Žijme pod vedením Ducha svatého a upínejme naději k návratu Krista. Projevuje se to ve třech oblastech našeho života: služba Bohu, modlitba a posvěcený život. </a:t>
            </a:r>
            <a:endParaRPr lang="cs-CZ" sz="3500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35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 posvěcení patří i v úvodu zmiňovaná bdělost  - </a:t>
            </a:r>
            <a:r>
              <a:rPr lang="x-none" sz="3500" b="1" i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Bděte tedy, protože nevíte, v který den váš Pán přijde</a:t>
            </a:r>
            <a:r>
              <a:rPr lang="cs-CZ" sz="18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x-none" sz="3200" b="1" i="1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Matouš 24:42</a:t>
            </a:r>
            <a:endParaRPr lang="cs-CZ" sz="3200" b="1" i="1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843376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58</TotalTime>
  <Words>337</Words>
  <Application>Microsoft Office PowerPoint</Application>
  <PresentationFormat>Širokoúhlá obrazovka</PresentationFormat>
  <Paragraphs>27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Malgun Gothic</vt:lpstr>
      <vt:lpstr>Arial Rounded MT Bold</vt:lpstr>
      <vt:lpstr>Arimo</vt:lpstr>
      <vt:lpstr>Calibri</vt:lpstr>
      <vt:lpstr>Franklin Gothic Book</vt:lpstr>
      <vt:lpstr>Oříznutí</vt:lpstr>
      <vt:lpstr>Eschatologie</vt:lpstr>
      <vt:lpstr>Kdy nastane Druhý příchod Pána Ježíše  Krista?</vt:lpstr>
      <vt:lpstr>PŘEHLED 4 ZÁKLADNÍCH ESCHATOLOGICKÝCH SMĚRŮ.   </vt:lpstr>
      <vt:lpstr>PREMILÉNIALISMUS </vt:lpstr>
      <vt:lpstr>AMILÉNIALISMUS </vt:lpstr>
      <vt:lpstr>POSTMILÉNIALISMUS </vt:lpstr>
      <vt:lpstr>DISPENZACIONALISMUS </vt:lpstr>
      <vt:lpstr>Momentální stanovisko vedení AC  ve věci eschatologie.</vt:lpstr>
      <vt:lpstr>POUČENÍ PRO NÁS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Eschatologie</dc:title>
  <dc:creator>Lumír Folvarčný</dc:creator>
  <cp:lastModifiedBy>Lumír Folvarčný</cp:lastModifiedBy>
  <cp:revision>6</cp:revision>
  <dcterms:created xsi:type="dcterms:W3CDTF">2023-10-14T19:25:17Z</dcterms:created>
  <dcterms:modified xsi:type="dcterms:W3CDTF">2023-10-15T05:54:37Z</dcterms:modified>
</cp:coreProperties>
</file>