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9F941ED-3F5C-4857-A6A9-D02B0A71BB01}" type="datetimeFigureOut">
              <a:rPr lang="cs-CZ" smtClean="0"/>
              <a:t>04.02.2023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ED2E5E7-94B4-435B-93C5-FB622A8C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47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1ED-3F5C-4857-A6A9-D02B0A71BB01}" type="datetimeFigureOut">
              <a:rPr lang="cs-CZ" smtClean="0"/>
              <a:t>04.02.2023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E5E7-94B4-435B-93C5-FB622A8C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42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1ED-3F5C-4857-A6A9-D02B0A71BB01}" type="datetimeFigureOut">
              <a:rPr lang="cs-CZ" smtClean="0"/>
              <a:t>04.02.2023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E5E7-94B4-435B-93C5-FB622A8C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355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1ED-3F5C-4857-A6A9-D02B0A71BB01}" type="datetimeFigureOut">
              <a:rPr lang="cs-CZ" smtClean="0"/>
              <a:t>04.02.2023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E5E7-94B4-435B-93C5-FB622A8C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035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1ED-3F5C-4857-A6A9-D02B0A71BB01}" type="datetimeFigureOut">
              <a:rPr lang="cs-CZ" smtClean="0"/>
              <a:t>04.02.2023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E5E7-94B4-435B-93C5-FB622A8C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301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1ED-3F5C-4857-A6A9-D02B0A71BB01}" type="datetimeFigureOut">
              <a:rPr lang="cs-CZ" smtClean="0"/>
              <a:t>04.02.2023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E5E7-94B4-435B-93C5-FB622A8C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673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1ED-3F5C-4857-A6A9-D02B0A71BB01}" type="datetimeFigureOut">
              <a:rPr lang="cs-CZ" smtClean="0"/>
              <a:t>04.02.2023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E5E7-94B4-435B-93C5-FB622A8C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964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9F941ED-3F5C-4857-A6A9-D02B0A71BB01}" type="datetimeFigureOut">
              <a:rPr lang="cs-CZ" smtClean="0"/>
              <a:t>04.02.2023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E5E7-94B4-435B-93C5-FB622A8C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048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9F941ED-3F5C-4857-A6A9-D02B0A71BB01}" type="datetimeFigureOut">
              <a:rPr lang="cs-CZ" smtClean="0"/>
              <a:t>04.02.2023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E5E7-94B4-435B-93C5-FB622A8C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277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1ED-3F5C-4857-A6A9-D02B0A71BB01}" type="datetimeFigureOut">
              <a:rPr lang="cs-CZ" smtClean="0"/>
              <a:t>04.02.2023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E5E7-94B4-435B-93C5-FB622A8C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664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1ED-3F5C-4857-A6A9-D02B0A71BB01}" type="datetimeFigureOut">
              <a:rPr lang="cs-CZ" smtClean="0"/>
              <a:t>04.02.2023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E5E7-94B4-435B-93C5-FB622A8C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88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1ED-3F5C-4857-A6A9-D02B0A71BB01}" type="datetimeFigureOut">
              <a:rPr lang="cs-CZ" smtClean="0"/>
              <a:t>04.02.2023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E5E7-94B4-435B-93C5-FB622A8C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74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1ED-3F5C-4857-A6A9-D02B0A71BB01}" type="datetimeFigureOut">
              <a:rPr lang="cs-CZ" smtClean="0"/>
              <a:t>04.02.2023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E5E7-94B4-435B-93C5-FB622A8C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56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1ED-3F5C-4857-A6A9-D02B0A71BB01}" type="datetimeFigureOut">
              <a:rPr lang="cs-CZ" smtClean="0"/>
              <a:t>04.02.2023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E5E7-94B4-435B-93C5-FB622A8C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77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1ED-3F5C-4857-A6A9-D02B0A71BB01}" type="datetimeFigureOut">
              <a:rPr lang="cs-CZ" smtClean="0"/>
              <a:t>04.02.2023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E5E7-94B4-435B-93C5-FB622A8C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900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1ED-3F5C-4857-A6A9-D02B0A71BB01}" type="datetimeFigureOut">
              <a:rPr lang="cs-CZ" smtClean="0"/>
              <a:t>04.02.2023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E5E7-94B4-435B-93C5-FB622A8C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46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1ED-3F5C-4857-A6A9-D02B0A71BB01}" type="datetimeFigureOut">
              <a:rPr lang="cs-CZ" smtClean="0"/>
              <a:t>04.02.2023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E5E7-94B4-435B-93C5-FB622A8C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91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9F941ED-3F5C-4857-A6A9-D02B0A71BB01}" type="datetimeFigureOut">
              <a:rPr lang="cs-CZ" smtClean="0"/>
              <a:t>04.02.2023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ED2E5E7-94B4-435B-93C5-FB622A8C1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21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CE6527-A17D-C9B6-6210-C4C27D3625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2623" y="1219201"/>
            <a:ext cx="8825658" cy="1774256"/>
          </a:xfrm>
        </p:spPr>
        <p:txBody>
          <a:bodyPr/>
          <a:lstStyle/>
          <a:p>
            <a:pPr algn="ctr"/>
            <a:r>
              <a:rPr lang="cs-CZ" sz="6000" b="1" dirty="0"/>
              <a:t>Duchovní růst a </a:t>
            </a:r>
            <a:br>
              <a:rPr lang="cs-CZ" sz="6000" b="1" dirty="0"/>
            </a:br>
            <a:r>
              <a:rPr lang="cs-CZ" sz="6000" b="1" dirty="0"/>
              <a:t>naše proměna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52D5E66-0FEF-E84C-7133-F1B49606B6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3262964"/>
            <a:ext cx="8825658" cy="2375837"/>
          </a:xfrm>
        </p:spPr>
        <p:txBody>
          <a:bodyPr>
            <a:noAutofit/>
          </a:bodyPr>
          <a:lstStyle/>
          <a:p>
            <a:pPr algn="just"/>
            <a:r>
              <a:rPr lang="cs-CZ" sz="3200" b="1" i="1" cap="none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nepřipodobňujte se tomuto věku, nýbrž proměňujte se obnovou své mysli, abyste mohli zkoumat, co je Boží vůle, co je dobré, přijatelné a dokonalé</a:t>
            </a:r>
            <a:r>
              <a:rPr lang="cs-CZ" sz="3200" b="1" i="1" cap="none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									       Římanům 12:2</a:t>
            </a:r>
            <a:endParaRPr lang="cs-CZ" sz="3200" b="1" cap="none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219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B637C-42F2-CE1D-9D93-81CD0FEF0C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029903"/>
            <a:ext cx="8825658" cy="1742173"/>
          </a:xfrm>
        </p:spPr>
        <p:txBody>
          <a:bodyPr/>
          <a:lstStyle/>
          <a:p>
            <a:pPr algn="ctr"/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Etapa 9:</a:t>
            </a:r>
            <a:b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hluboká láska k Bohu</a:t>
            </a:r>
            <a:endParaRPr lang="cs-CZ" cap="all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6664B8-8220-F7AB-8819-9ED04B8D36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2772076"/>
            <a:ext cx="8825658" cy="2866724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x-none" sz="2800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„Mistře, které přikázání je v zákoně největší?“</a:t>
            </a:r>
            <a:r>
              <a:rPr lang="cs-CZ" sz="2800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2800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37 On mu řekl: „‚</a:t>
            </a:r>
            <a:r>
              <a:rPr lang="x-none" sz="3200" b="1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Miluj Hospodina, Boha svého</a:t>
            </a:r>
            <a:r>
              <a:rPr lang="x-none" sz="2800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celým svým srdcem, celou svou duší a celou svou myslí.‘ </a:t>
            </a:r>
            <a:r>
              <a:rPr lang="cs-CZ" sz="2800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2800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38 To je největší a první přikázání.</a:t>
            </a:r>
            <a:r>
              <a:rPr lang="cs-CZ" sz="2800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2800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39 Druhé je mu podobné: ‚Miluj svého bližního jako sám </a:t>
            </a:r>
            <a:r>
              <a:rPr lang="x-none" sz="2800" i="1" cap="none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sebe.‘</a:t>
            </a:r>
            <a:r>
              <a:rPr lang="cs-CZ" sz="2800" i="1" cap="none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			 </a:t>
            </a:r>
            <a:r>
              <a:rPr lang="x-none" sz="3200" i="1" cap="none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Matouš 22:36</a:t>
            </a:r>
            <a:r>
              <a:rPr lang="cs-CZ" sz="3200" i="1" cap="none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-39</a:t>
            </a:r>
            <a:endParaRPr lang="cs-CZ" sz="3200" cap="none" dirty="0">
              <a:solidFill>
                <a:schemeClr val="accent4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941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7AFCB8-2858-BF31-764C-A040E9734C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875900"/>
            <a:ext cx="8825658" cy="1713296"/>
          </a:xfrm>
        </p:spPr>
        <p:txBody>
          <a:bodyPr/>
          <a:lstStyle/>
          <a:p>
            <a:pPr algn="ctr"/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Etapa 10:</a:t>
            </a:r>
            <a:b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hluboká láska k lidem</a:t>
            </a:r>
            <a:endParaRPr lang="cs-CZ" cap="all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DD38B10-F71B-9E4E-E995-DCB4B0D00F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2839453"/>
            <a:ext cx="8825658" cy="2954954"/>
          </a:xfrm>
        </p:spPr>
        <p:txBody>
          <a:bodyPr>
            <a:normAutofit/>
          </a:bodyPr>
          <a:lstStyle/>
          <a:p>
            <a:r>
              <a:rPr lang="x-none" sz="2800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„Mistře, které přikázání je v zákoně největší?“</a:t>
            </a:r>
            <a:r>
              <a:rPr lang="cs-CZ" sz="2800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2800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mu řekl: „‚Miluj Hospodina, Boha svého, celým svým srdcem, celou svou duší a celou svou myslí.‘ </a:t>
            </a:r>
            <a:r>
              <a:rPr lang="cs-CZ" sz="2800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2800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je největší a první přikázání.</a:t>
            </a:r>
            <a:r>
              <a:rPr lang="cs-CZ" sz="2800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2800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Druhé je mu podobné:</a:t>
            </a:r>
            <a:r>
              <a:rPr lang="cs-CZ" sz="2800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3200" b="1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‚Miluj svého bližního jako sám </a:t>
            </a:r>
            <a:r>
              <a:rPr lang="x-none" sz="3200" b="1" i="1" cap="none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sebe.‘</a:t>
            </a:r>
            <a:r>
              <a:rPr lang="cs-CZ" sz="3200" b="1" i="1" cap="none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				</a:t>
            </a:r>
            <a:r>
              <a:rPr lang="cs-CZ" sz="3200" i="1" cap="none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														</a:t>
            </a:r>
            <a:r>
              <a:rPr lang="x-none" sz="3200" b="1" i="1" cap="none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Matouš 22:36</a:t>
            </a:r>
            <a:r>
              <a:rPr lang="cs-CZ" sz="3200" b="1" i="1" cap="none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-39</a:t>
            </a:r>
            <a:endParaRPr lang="cs-CZ" sz="3200" b="1" cap="none" dirty="0">
              <a:solidFill>
                <a:schemeClr val="accent4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160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CB880-7391-B2FE-5644-DE82EA05A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145406"/>
            <a:ext cx="8825658" cy="3975234"/>
          </a:xfrm>
        </p:spPr>
        <p:txBody>
          <a:bodyPr/>
          <a:lstStyle/>
          <a:p>
            <a:r>
              <a:rPr lang="cs-CZ" sz="32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Proto i my, ode dne, kdy jsme to uslyšeli, nepřestáváme za vás v modlitbách prosit, abyste plně, se vší moudrostí a duchovním pochopením poznali jeho vůli. </a:t>
            </a:r>
            <a:br>
              <a:rPr lang="cs-CZ" sz="32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Tak budete svým životem dělat Pánu čest a stále se mu líbit, ve všem ponesete ovoce dobrých skutků, </a:t>
            </a:r>
            <a:r>
              <a:rPr lang="cs-CZ" sz="3200" b="1" i="1" u="sng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budete růst v poznání Boha</a:t>
            </a:r>
            <a:br>
              <a:rPr lang="cs-CZ" sz="32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						</a:t>
            </a:r>
            <a:r>
              <a:rPr lang="cs-CZ" sz="3200" b="1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Koloským</a:t>
            </a:r>
            <a:r>
              <a:rPr lang="cs-CZ" sz="32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1:9-10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19C5A1-519D-9CD9-FCD1-6C938265F4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5712594"/>
            <a:ext cx="8825658" cy="264694"/>
          </a:xfrm>
        </p:spPr>
        <p:txBody>
          <a:bodyPr>
            <a:normAutofit fontScale="775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2676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A471E-C6A1-44CA-3AC6-A0E14056A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682995"/>
          </a:xfrm>
        </p:spPr>
        <p:txBody>
          <a:bodyPr/>
          <a:lstStyle/>
          <a:p>
            <a:r>
              <a:rPr lang="x-none" sz="3200" b="1" i="1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Když ponesete hojné ovoce, bude tím oslaven můj Otec a budete moji učedníci.</a:t>
            </a:r>
            <a:r>
              <a:rPr lang="cs-CZ" sz="3200" b="1" i="1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                                               												</a:t>
            </a:r>
            <a:r>
              <a:rPr lang="x-none" sz="32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 15:8</a:t>
            </a:r>
            <a:r>
              <a:rPr lang="cs-CZ" sz="32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B21</a:t>
            </a:r>
            <a:r>
              <a:rPr lang="x-none" sz="32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32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B6DC6F-E50B-7B59-D5CE-A9C32DD65E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297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8DC682-424A-979C-BFFF-F1872BCF9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318661"/>
            <a:ext cx="8825658" cy="2839453"/>
          </a:xfrm>
        </p:spPr>
        <p:txBody>
          <a:bodyPr/>
          <a:lstStyle/>
          <a:p>
            <a:pPr algn="ctr"/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Etapa 1: </a:t>
            </a:r>
            <a:br>
              <a:rPr lang="cs-CZ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Ignorance (nevědomost)</a:t>
            </a:r>
            <a:br>
              <a:rPr lang="cs-CZ" sz="32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cap="all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E3F87ED-B6A6-A8DF-41BA-4F5478526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3609473"/>
            <a:ext cx="8825658" cy="2029327"/>
          </a:xfrm>
        </p:spPr>
        <p:txBody>
          <a:bodyPr>
            <a:normAutofit/>
          </a:bodyPr>
          <a:lstStyle/>
          <a:p>
            <a:r>
              <a:rPr lang="cs-CZ" sz="3200" b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Když se člověk narodí na svět, nemá ponětí o tom, co je to hřích. </a:t>
            </a:r>
          </a:p>
          <a:p>
            <a:r>
              <a:rPr lang="cs-CZ" sz="3200" b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Mnozí zůstanou na stupni ignorance po celý život.</a:t>
            </a:r>
            <a:endParaRPr lang="cs-CZ" sz="3200" b="1" cap="none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794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C262D-9F84-B21D-C983-596BFEC95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540042"/>
            <a:ext cx="8825658" cy="2338939"/>
          </a:xfrm>
        </p:spPr>
        <p:txBody>
          <a:bodyPr/>
          <a:lstStyle/>
          <a:p>
            <a:pPr algn="ctr"/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Etapa 2:  </a:t>
            </a:r>
            <a:r>
              <a:rPr lang="cs-CZ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lhostejnost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609A07-C430-2950-5C3D-AA02FDB79F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3429001"/>
            <a:ext cx="7865090" cy="2113548"/>
          </a:xfrm>
        </p:spPr>
        <p:txBody>
          <a:bodyPr>
            <a:normAutofit/>
          </a:bodyPr>
          <a:lstStyle/>
          <a:p>
            <a:pPr algn="ctr"/>
            <a:r>
              <a:rPr lang="cs-CZ" sz="3200" b="1" cap="none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Člověk začíná tušit co je hřích a </a:t>
            </a:r>
          </a:p>
          <a:p>
            <a:pPr algn="ctr"/>
            <a:r>
              <a:rPr lang="cs-CZ" sz="3200" b="1" cap="none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jak se projevuje.  </a:t>
            </a:r>
          </a:p>
          <a:p>
            <a:pPr algn="ctr"/>
            <a:r>
              <a:rPr lang="cs-CZ" sz="3200" b="1" cap="none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Je však lhostejný k tomuto poznání.</a:t>
            </a:r>
          </a:p>
        </p:txBody>
      </p:sp>
    </p:spTree>
    <p:extLst>
      <p:ext uri="{BB962C8B-B14F-4D97-AF65-F5344CB8AC3E}">
        <p14:creationId xmlns:p14="http://schemas.microsoft.com/office/powerpoint/2010/main" val="1574510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8716DC-8C06-8904-1A14-2EE32776A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068404"/>
            <a:ext cx="8825658" cy="1665171"/>
          </a:xfrm>
        </p:spPr>
        <p:txBody>
          <a:bodyPr/>
          <a:lstStyle/>
          <a:p>
            <a:pPr algn="ctr"/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Etapa 3: </a:t>
            </a:r>
            <a:br>
              <a:rPr lang="cs-CZ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znepokojení hříchem </a:t>
            </a:r>
            <a:endParaRPr lang="cs-CZ" cap="all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31DA74-AFAE-DAFE-8F94-D9AA2BFF47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404" y="2916456"/>
            <a:ext cx="9991023" cy="3166710"/>
          </a:xfrm>
        </p:spPr>
        <p:txBody>
          <a:bodyPr>
            <a:normAutofit/>
          </a:bodyPr>
          <a:lstStyle/>
          <a:p>
            <a:r>
              <a:rPr lang="cs-CZ" sz="3200" b="1" cap="none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Dostavuji se obavy, že něco negativního ovlivňuje náš život. </a:t>
            </a:r>
          </a:p>
          <a:p>
            <a:r>
              <a:rPr lang="cs-CZ" sz="3200" b="1" cap="none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Člověk začíná pozorovat své hříšné žádosti a chce s tím něco dělat. </a:t>
            </a:r>
          </a:p>
          <a:p>
            <a:r>
              <a:rPr lang="cs-CZ" sz="3200" b="1" cap="none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Toto poznání nás vede k Bohu. </a:t>
            </a:r>
          </a:p>
        </p:txBody>
      </p:sp>
    </p:spTree>
    <p:extLst>
      <p:ext uri="{BB962C8B-B14F-4D97-AF65-F5344CB8AC3E}">
        <p14:creationId xmlns:p14="http://schemas.microsoft.com/office/powerpoint/2010/main" val="3162457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13E5D2-B827-B161-0971-BB099C5290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219200"/>
            <a:ext cx="8825658" cy="1735755"/>
          </a:xfrm>
        </p:spPr>
        <p:txBody>
          <a:bodyPr/>
          <a:lstStyle/>
          <a:p>
            <a:pPr algn="ctr"/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Etapa 4: </a:t>
            </a:r>
            <a:b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znovuzrození </a:t>
            </a:r>
            <a:endParaRPr lang="cs-CZ" cap="all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A05377C-12C4-72B6-6BD6-16CD6A7A8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3195587"/>
            <a:ext cx="8825658" cy="2443213"/>
          </a:xfrm>
        </p:spPr>
        <p:txBody>
          <a:bodyPr/>
          <a:lstStyle/>
          <a:p>
            <a:r>
              <a:rPr lang="x-none" sz="3200" b="1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Ježíš odpověděl: „Amen, amen, pravím tobě, nenarodí-li se kdo z vody a z Ducha, </a:t>
            </a:r>
            <a:r>
              <a:rPr lang="cs-CZ" sz="3200" b="1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x-none" sz="3200" b="1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nemůže vejít do království </a:t>
            </a:r>
            <a:r>
              <a:rPr lang="x-none" sz="3200" b="1" i="1" cap="none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Božího.</a:t>
            </a:r>
            <a:r>
              <a:rPr lang="cs-CZ" sz="3200" b="1" i="1" cap="none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x-none" sz="3200" b="1" i="1" cap="none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i="1" cap="none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													   </a:t>
            </a:r>
            <a:r>
              <a:rPr lang="x-none" sz="3200" b="1" i="1" cap="none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 3:5 </a:t>
            </a:r>
            <a:endParaRPr lang="cs-CZ" sz="3200" b="1" cap="none" dirty="0">
              <a:solidFill>
                <a:schemeClr val="accent4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0675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4C8E45-CC11-9C82-2605-51B1B44C2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5287" y="972153"/>
            <a:ext cx="8575325" cy="1703670"/>
          </a:xfrm>
        </p:spPr>
        <p:txBody>
          <a:bodyPr/>
          <a:lstStyle/>
          <a:p>
            <a:pPr algn="ctr"/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Etapa 5:</a:t>
            </a:r>
            <a:b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svatá nespokojenost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C04F19-2801-A9AE-93A2-924E226645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0159" y="2675823"/>
            <a:ext cx="8700453" cy="3210024"/>
          </a:xfrm>
        </p:spPr>
        <p:txBody>
          <a:bodyPr>
            <a:normAutofit lnSpcReduction="10000"/>
          </a:bodyPr>
          <a:lstStyle/>
          <a:p>
            <a:r>
              <a:rPr lang="x-none" sz="3200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Bůh sám totiž ve vás působí, abyste nejen chtěli, ale i dělali, co se mu líbí!</a:t>
            </a:r>
            <a:r>
              <a:rPr lang="cs-CZ" sz="3200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x-none" sz="3200" i="1" cap="none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Filipským 2:13 </a:t>
            </a:r>
            <a:r>
              <a:rPr lang="cs-CZ" sz="3200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B21</a:t>
            </a:r>
            <a:endParaRPr lang="cs-CZ" sz="3200" i="1" cap="none" dirty="0">
              <a:solidFill>
                <a:schemeClr val="accent4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3200" b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Duch Svatý v této etapě znepokojuje spokojené křesťany. </a:t>
            </a:r>
          </a:p>
          <a:p>
            <a:r>
              <a:rPr lang="cs-CZ" sz="3200" b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Začínají si klást otázky: "Je to všechno?                 Má pro mě Bůh něco víc?“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877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14B938-0C3A-45D5-2C43-C82AC364BA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001028"/>
            <a:ext cx="8825658" cy="1597793"/>
          </a:xfrm>
        </p:spPr>
        <p:txBody>
          <a:bodyPr/>
          <a:lstStyle/>
          <a:p>
            <a:pPr algn="ctr"/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Etapa 6:</a:t>
            </a:r>
            <a:b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zlomení</a:t>
            </a:r>
            <a:endParaRPr lang="cs-CZ" cap="all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EE1A801-874C-8046-91C5-522638319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2945331"/>
            <a:ext cx="8825658" cy="2993456"/>
          </a:xfrm>
        </p:spPr>
        <p:txBody>
          <a:bodyPr>
            <a:normAutofit/>
          </a:bodyPr>
          <a:lstStyle/>
          <a:p>
            <a:r>
              <a:rPr lang="cs-CZ" sz="3200" b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Přijali jsme Pána Ježíše, ale dovolujeme Mu jednat ve svém životě, pouze když nám to vyhovuje.</a:t>
            </a:r>
          </a:p>
          <a:p>
            <a:r>
              <a:rPr lang="cs-CZ" sz="3200" b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Potřebujeme vyprázdnit sami sebe od všeho, aby nás mohl vést Duch svatý do Božích věcí.</a:t>
            </a:r>
          </a:p>
          <a:p>
            <a:endParaRPr lang="cs-CZ" sz="3200" b="1" cap="none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760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BC2E0-A9F4-2D3B-580B-33C512A83C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058780"/>
            <a:ext cx="8825658" cy="1898584"/>
          </a:xfrm>
        </p:spPr>
        <p:txBody>
          <a:bodyPr/>
          <a:lstStyle/>
          <a:p>
            <a:pPr algn="ctr"/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Etapa 7:</a:t>
            </a:r>
            <a:b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kapitulace, poddání se </a:t>
            </a:r>
            <a:endParaRPr lang="cs-CZ" cap="all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1ED949-2C17-7AF2-D21F-50BE24701E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3147461"/>
            <a:ext cx="8825658" cy="2491340"/>
          </a:xfrm>
        </p:spPr>
        <p:txBody>
          <a:bodyPr>
            <a:normAutofit/>
          </a:bodyPr>
          <a:lstStyle/>
          <a:p>
            <a:r>
              <a:rPr lang="x-none" sz="3200" b="1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Vezměte na sebe mé jho a učte se ode mne, neboť jsem tichý a pokorného srdce: a naleznete odpočinutí svým duším.</a:t>
            </a:r>
            <a:r>
              <a:rPr lang="cs-CZ" sz="3200" b="1" i="1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			                        														</a:t>
            </a:r>
            <a:r>
              <a:rPr lang="x-none" sz="3200" b="1" i="1" cap="none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Matouš 11:29 </a:t>
            </a:r>
            <a:endParaRPr lang="cs-CZ" sz="3200" b="1" cap="none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092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BC8746-BBE6-907F-DABD-E80EBF36F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376413"/>
            <a:ext cx="8825658" cy="1809549"/>
          </a:xfrm>
        </p:spPr>
        <p:txBody>
          <a:bodyPr/>
          <a:lstStyle/>
          <a:p>
            <a:pPr algn="ctr"/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Etapa 8:</a:t>
            </a:r>
            <a:b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křest Duchem svatým</a:t>
            </a:r>
            <a:endParaRPr lang="cs-CZ" cap="all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8198B3-B79C-D567-EBE4-374BCC7C7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3503596"/>
            <a:ext cx="8825658" cy="2135204"/>
          </a:xfrm>
        </p:spPr>
        <p:txBody>
          <a:bodyPr>
            <a:normAutofit/>
          </a:bodyPr>
          <a:lstStyle/>
          <a:p>
            <a:r>
              <a:rPr lang="cs-CZ" sz="3200" b="1" i="1" cap="none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… dostanete sílu Ducha svatého, který na vás sestoupí, a budete mi svědky </a:t>
            </a:r>
          </a:p>
          <a:p>
            <a:r>
              <a:rPr lang="cs-CZ" sz="3200" b="1" i="1" cap="none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												Skutky 1,8</a:t>
            </a:r>
            <a:endParaRPr lang="cs-CZ" sz="3200" b="1" i="1" cap="none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341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393</TotalTime>
  <Words>637</Words>
  <Application>Microsoft Office PowerPoint</Application>
  <PresentationFormat>Širokoúhlá obrazovka</PresentationFormat>
  <Paragraphs>33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Ion Boardroom</vt:lpstr>
      <vt:lpstr>Duchovní růst a  naše proměna</vt:lpstr>
      <vt:lpstr>Etapa 1:  Ignorance (nevědomost) </vt:lpstr>
      <vt:lpstr>Etapa 2:  lhostejnost </vt:lpstr>
      <vt:lpstr>Etapa 3:  znepokojení hříchem </vt:lpstr>
      <vt:lpstr>Etapa 4:  znovuzrození </vt:lpstr>
      <vt:lpstr>Etapa 5: svatá nespokojenost</vt:lpstr>
      <vt:lpstr>Etapa 6: zlomení</vt:lpstr>
      <vt:lpstr>Etapa 7: kapitulace, poddání se </vt:lpstr>
      <vt:lpstr>Etapa 8: křest Duchem svatým</vt:lpstr>
      <vt:lpstr>Etapa 9: hluboká láska k Bohu</vt:lpstr>
      <vt:lpstr>Etapa 10: hluboká láska k lidem</vt:lpstr>
      <vt:lpstr>Proto i my, ode dne, kdy jsme to uslyšeli, nepřestáváme za vás v modlitbách prosit, abyste plně, se vší moudrostí a duchovním pochopením poznali jeho vůli.  Tak budete svým životem dělat Pánu čest a stále se mu líbit, ve všem ponesete ovoce dobrých skutků, budete růst v poznání Boha            Koloským 1:9-10</vt:lpstr>
      <vt:lpstr>Když ponesete hojné ovoce, bude tím oslaven můj Otec a budete moji učedníci.                                                             Jan 15:8  B21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Duchovní růst a  naše proměna</dc:title>
  <dc:creator>Lumír Folvarčný</dc:creator>
  <cp:lastModifiedBy>Lumír Folvarčný</cp:lastModifiedBy>
  <cp:revision>10</cp:revision>
  <dcterms:created xsi:type="dcterms:W3CDTF">2023-02-04T13:28:04Z</dcterms:created>
  <dcterms:modified xsi:type="dcterms:W3CDTF">2023-02-04T21:51:59Z</dcterms:modified>
</cp:coreProperties>
</file>